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</p:sldMasterIdLst>
  <p:notesMasterIdLst>
    <p:notesMasterId r:id="rId32"/>
  </p:notesMasterIdLst>
  <p:sldIdLst>
    <p:sldId id="258" r:id="rId5"/>
    <p:sldId id="294" r:id="rId6"/>
    <p:sldId id="300" r:id="rId7"/>
    <p:sldId id="293" r:id="rId8"/>
    <p:sldId id="297" r:id="rId9"/>
    <p:sldId id="298" r:id="rId10"/>
    <p:sldId id="299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9" r:id="rId23"/>
    <p:sldId id="296" r:id="rId24"/>
    <p:sldId id="314" r:id="rId25"/>
    <p:sldId id="315" r:id="rId26"/>
    <p:sldId id="313" r:id="rId27"/>
    <p:sldId id="316" r:id="rId28"/>
    <p:sldId id="317" r:id="rId29"/>
    <p:sldId id="320" r:id="rId30"/>
    <p:sldId id="31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FD292-8E22-4040-A7F0-63636BCC867A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2CBC0-E143-4640-AA35-515582627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61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4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6506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13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4777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14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3927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15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2897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16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3785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17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2711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18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7735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19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7933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20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0356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21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7926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22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392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5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8910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23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8751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24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9206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25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1456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26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3960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27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5398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6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0151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7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1837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8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54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9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2185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10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3450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11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4967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9C78-41F4-4BCF-AF96-5250EB35D1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60B075-D198-4C64-B8F2-84917DF5D4E8}" type="slidenum">
              <a:t>12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DAA89-0C2A-4889-AB7D-4578899B7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BC4DA-13B3-4276-BA97-F7D42976B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340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509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700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55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233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175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072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153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85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11/10/2021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02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84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432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388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ssandracjone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eb.media.mit.edu/~silver/drawdi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ugwen.com/following/sougwen.com/Drawing-Operations-D-O-U-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3078020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4724584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ce.com/read/katsu-shows-you-how-to-make-a-graffiti-drone-45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ingmachines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apermech.net/lear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523378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 11/10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96113-D9BB-4CB2-9C5C-4B2A86C10BDB}"/>
              </a:ext>
            </a:extLst>
          </p:cNvPr>
          <p:cNvSpPr txBox="1"/>
          <p:nvPr/>
        </p:nvSpPr>
        <p:spPr>
          <a:xfrm>
            <a:off x="1266824" y="1485900"/>
            <a:ext cx="1032510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 4: Drawing Machines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 to Physical Computing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560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307777"/>
          </a:xfrm>
        </p:spPr>
        <p:txBody>
          <a:bodyPr vert="horz">
            <a:spAutoFit/>
          </a:bodyPr>
          <a:lstStyle/>
          <a:p>
            <a:pPr lvl="0"/>
            <a:r>
              <a:rPr lang="en-US" sz="14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Lightning Series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, by Cassandra C. Jones (2011):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4725D-7896-463B-8295-0E05500DC44C}"/>
              </a:ext>
            </a:extLst>
          </p:cNvPr>
          <p:cNvSpPr txBox="1"/>
          <p:nvPr/>
        </p:nvSpPr>
        <p:spPr>
          <a:xfrm>
            <a:off x="2880219" y="6118698"/>
            <a:ext cx="7622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https://www.cassandracjones.com/lightning-drawing-circles</a:t>
            </a:r>
          </a:p>
        </p:txBody>
      </p:sp>
      <p:pic>
        <p:nvPicPr>
          <p:cNvPr id="7170" name="Picture 2" descr="Connected Lightning Strike Art">
            <a:extLst>
              <a:ext uri="{FF2B5EF4-FFF2-40B4-BE49-F238E27FC236}">
                <a16:creationId xmlns:a16="http://schemas.microsoft.com/office/drawing/2014/main" id="{9DDD12DB-31B4-4960-BF96-63A2AFBC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185863"/>
            <a:ext cx="57150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82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461665"/>
          </a:xfrm>
        </p:spPr>
        <p:txBody>
          <a:bodyPr vert="horz">
            <a:spAutoFit/>
          </a:bodyPr>
          <a:lstStyle/>
          <a:p>
            <a:pPr lvl="0"/>
            <a:r>
              <a:rPr lang="en-US" sz="2400" b="1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Drawdio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 (Jay Silver, 2008)</a:t>
            </a:r>
            <a:endParaRPr lang="en-US" sz="239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4725D-7896-463B-8295-0E05500DC44C}"/>
              </a:ext>
            </a:extLst>
          </p:cNvPr>
          <p:cNvSpPr txBox="1"/>
          <p:nvPr/>
        </p:nvSpPr>
        <p:spPr>
          <a:xfrm>
            <a:off x="2880219" y="6118698"/>
            <a:ext cx="7622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https://www.youtube.com/watch?v=PV_w38ldZaE</a:t>
            </a:r>
          </a:p>
        </p:txBody>
      </p:sp>
      <p:pic>
        <p:nvPicPr>
          <p:cNvPr id="8194" name="Picture 2" descr="Parts list | Drawdio | Adafruit Learning System">
            <a:extLst>
              <a:ext uri="{FF2B5EF4-FFF2-40B4-BE49-F238E27FC236}">
                <a16:creationId xmlns:a16="http://schemas.microsoft.com/office/drawing/2014/main" id="{620C6C8B-8428-4278-A555-CB3D09228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273" y="1183399"/>
            <a:ext cx="6111380" cy="458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05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461665"/>
          </a:xfrm>
        </p:spPr>
        <p:txBody>
          <a:bodyPr vert="horz">
            <a:spAutoFit/>
          </a:bodyPr>
          <a:lstStyle/>
          <a:p>
            <a:pPr lvl="0"/>
            <a:r>
              <a:rPr lang="en-US" sz="24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Drawing Operations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 by 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Sougwen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 Chung </a:t>
            </a:r>
            <a:endParaRPr lang="en-US" sz="7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4725D-7896-463B-8295-0E05500DC44C}"/>
              </a:ext>
            </a:extLst>
          </p:cNvPr>
          <p:cNvSpPr txBox="1"/>
          <p:nvPr/>
        </p:nvSpPr>
        <p:spPr>
          <a:xfrm>
            <a:off x="2880219" y="6118698"/>
            <a:ext cx="7622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https://sougwen.com/</a:t>
            </a:r>
          </a:p>
        </p:txBody>
      </p:sp>
      <p:pic>
        <p:nvPicPr>
          <p:cNvPr id="9220" name="Picture 4" descr="Sougwen Chung Wins Excellence Award at Japan Media Arts Festival 2016 |  Sedition">
            <a:extLst>
              <a:ext uri="{FF2B5EF4-FFF2-40B4-BE49-F238E27FC236}">
                <a16:creationId xmlns:a16="http://schemas.microsoft.com/office/drawing/2014/main" id="{4EA71D63-4DF0-4679-8B46-A04300503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106" y="1610686"/>
            <a:ext cx="6054315" cy="403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04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400110"/>
          </a:xfrm>
        </p:spPr>
        <p:txBody>
          <a:bodyPr vert="horz">
            <a:spAutoFit/>
          </a:bodyPr>
          <a:lstStyle/>
          <a:p>
            <a:pPr lvl="0"/>
            <a:r>
              <a:rPr lang="en-US" sz="20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Senseless Drawing Bot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 (2012) by So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Kanno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 &amp; Takahiro Yamaguchi</a:t>
            </a:r>
            <a:endParaRPr lang="en-US" sz="1777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4725D-7896-463B-8295-0E05500DC44C}"/>
              </a:ext>
            </a:extLst>
          </p:cNvPr>
          <p:cNvSpPr txBox="1"/>
          <p:nvPr/>
        </p:nvSpPr>
        <p:spPr>
          <a:xfrm>
            <a:off x="2880219" y="6118698"/>
            <a:ext cx="7622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https://vimeo.com/30780208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42" name="Picture 2" descr="What is the Senseless Drawing Bot? By Takahiro Yamaguchi &amp;amp; So Kanno –  Public Delivery">
            <a:extLst>
              <a:ext uri="{FF2B5EF4-FFF2-40B4-BE49-F238E27FC236}">
                <a16:creationId xmlns:a16="http://schemas.microsoft.com/office/drawing/2014/main" id="{20387177-C97B-4E9C-94A3-3CBBD6939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1" y="888957"/>
            <a:ext cx="11797717" cy="508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40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400110"/>
          </a:xfrm>
        </p:spPr>
        <p:txBody>
          <a:bodyPr vert="horz">
            <a:spAutoFit/>
          </a:bodyPr>
          <a:lstStyle/>
          <a:p>
            <a:pPr lvl="0"/>
            <a:r>
              <a:rPr lang="en-US" sz="20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GPS Drawings</a:t>
            </a:r>
            <a:endParaRPr lang="en-US" sz="1777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4725D-7896-463B-8295-0E05500DC44C}"/>
              </a:ext>
            </a:extLst>
          </p:cNvPr>
          <p:cNvSpPr txBox="1"/>
          <p:nvPr/>
        </p:nvSpPr>
        <p:spPr>
          <a:xfrm>
            <a:off x="2880219" y="6118698"/>
            <a:ext cx="7622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http://www.gpsdrawing.com/gallery.html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266" name="Picture 2" descr="The most impressive Strava GPS drawings we&amp;#39;ve seen so far">
            <a:extLst>
              <a:ext uri="{FF2B5EF4-FFF2-40B4-BE49-F238E27FC236}">
                <a16:creationId xmlns:a16="http://schemas.microsoft.com/office/drawing/2014/main" id="{C7EFC03C-3C21-4165-8BDE-2084003CB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88" y="1129718"/>
            <a:ext cx="6762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Strava Artist Stephen Lund and The Art of Sketch-As-You-Ride - Togoparts  Magazine">
            <a:extLst>
              <a:ext uri="{FF2B5EF4-FFF2-40B4-BE49-F238E27FC236}">
                <a16:creationId xmlns:a16="http://schemas.microsoft.com/office/drawing/2014/main" id="{55B43231-76C4-4E89-B686-F190432F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37" y="770080"/>
            <a:ext cx="3210437" cy="258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he most impressive Strava GPS drawings we&amp;#39;ve seen so far">
            <a:extLst>
              <a:ext uri="{FF2B5EF4-FFF2-40B4-BE49-F238E27FC236}">
                <a16:creationId xmlns:a16="http://schemas.microsoft.com/office/drawing/2014/main" id="{821411D8-CDC4-4212-9F89-E9C7E007F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017" y="3693188"/>
            <a:ext cx="3700838" cy="20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69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369332"/>
          </a:xfrm>
        </p:spPr>
        <p:txBody>
          <a:bodyPr vert="horz">
            <a:spAutoFit/>
          </a:bodyPr>
          <a:lstStyle/>
          <a:p>
            <a:pPr lvl="0"/>
            <a:r>
              <a:rPr lang="en-US" sz="18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Graffiti Rainbow Bike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 (2012) by CROMATICS</a:t>
            </a:r>
            <a:endParaRPr lang="en-US" sz="400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4725D-7896-463B-8295-0E05500DC44C}"/>
              </a:ext>
            </a:extLst>
          </p:cNvPr>
          <p:cNvSpPr txBox="1"/>
          <p:nvPr/>
        </p:nvSpPr>
        <p:spPr>
          <a:xfrm>
            <a:off x="2880219" y="6118698"/>
            <a:ext cx="7622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https://vimeo.com/47245840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290" name="Picture 2" descr="roygbiv @Kelly Book | Street art, Street art utopia, Beautiful graffiti">
            <a:extLst>
              <a:ext uri="{FF2B5EF4-FFF2-40B4-BE49-F238E27FC236}">
                <a16:creationId xmlns:a16="http://schemas.microsoft.com/office/drawing/2014/main" id="{E19D2CB4-F8D6-4B2C-BBAA-A72BBECF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128713"/>
            <a:ext cx="701040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1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338554"/>
          </a:xfrm>
        </p:spPr>
        <p:txBody>
          <a:bodyPr vert="horz">
            <a:spAutoFit/>
          </a:bodyPr>
          <a:lstStyle/>
          <a:p>
            <a:pPr lvl="0"/>
            <a:r>
              <a:rPr lang="en-US" sz="16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Drone Drawing on Kendall Jenner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 (2015) by KATSU</a:t>
            </a:r>
            <a:endParaRPr lang="en-US" sz="400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4725D-7896-463B-8295-0E05500DC44C}"/>
              </a:ext>
            </a:extLst>
          </p:cNvPr>
          <p:cNvSpPr txBox="1"/>
          <p:nvPr/>
        </p:nvSpPr>
        <p:spPr>
          <a:xfrm>
            <a:off x="2880219" y="6118698"/>
            <a:ext cx="7622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https://www.youtube.com/watch?v=We12p6yvNW0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290" name="Picture 2" descr="roygbiv @Kelly Book | Street art, Street art utopia, Beautiful graffiti">
            <a:extLst>
              <a:ext uri="{FF2B5EF4-FFF2-40B4-BE49-F238E27FC236}">
                <a16:creationId xmlns:a16="http://schemas.microsoft.com/office/drawing/2014/main" id="{E19D2CB4-F8D6-4B2C-BBAA-A72BBECF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254" y="1455185"/>
            <a:ext cx="3751742" cy="246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KATSU Drone Drawing 2015 on Kendall Jenner - YouTube">
            <a:extLst>
              <a:ext uri="{FF2B5EF4-FFF2-40B4-BE49-F238E27FC236}">
                <a16:creationId xmlns:a16="http://schemas.microsoft.com/office/drawing/2014/main" id="{7D54F3B9-82D4-4D78-985A-BCB7BD13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026" y="1375794"/>
            <a:ext cx="6524770" cy="367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81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338554"/>
          </a:xfrm>
        </p:spPr>
        <p:txBody>
          <a:bodyPr vert="horz">
            <a:spAutoFit/>
          </a:bodyPr>
          <a:lstStyle/>
          <a:p>
            <a:pPr lvl="0"/>
            <a:r>
              <a:rPr lang="en-US" sz="16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Tree Drawings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by Tim Knowles</a:t>
            </a:r>
            <a:endParaRPr lang="en-US" sz="400000" dirty="0">
              <a:solidFill>
                <a:schemeClr val="bg1"/>
              </a:solidFill>
            </a:endParaRPr>
          </a:p>
        </p:txBody>
      </p:sp>
      <p:pic>
        <p:nvPicPr>
          <p:cNvPr id="12290" name="Picture 2" descr="roygbiv @Kelly Book | Street art, Street art utopia, Beautiful graffiti">
            <a:extLst>
              <a:ext uri="{FF2B5EF4-FFF2-40B4-BE49-F238E27FC236}">
                <a16:creationId xmlns:a16="http://schemas.microsoft.com/office/drawing/2014/main" id="{E19D2CB4-F8D6-4B2C-BBAA-A72BBECF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254" y="1455185"/>
            <a:ext cx="3751742" cy="246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Tim Knowles — Chris Murtha">
            <a:extLst>
              <a:ext uri="{FF2B5EF4-FFF2-40B4-BE49-F238E27FC236}">
                <a16:creationId xmlns:a16="http://schemas.microsoft.com/office/drawing/2014/main" id="{76206FD2-F41C-4499-A6C3-25C31BFD4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691" y="946592"/>
            <a:ext cx="8274691" cy="496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25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338554"/>
          </a:xfrm>
        </p:spPr>
        <p:txBody>
          <a:bodyPr vert="horz">
            <a:spAutoFit/>
          </a:bodyPr>
          <a:lstStyle/>
          <a:p>
            <a:pPr lvl="0"/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</a:rPr>
              <a:t>Metamatics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</a:rPr>
              <a:t> </a:t>
            </a:r>
            <a:r>
              <a:rPr lang="en-US" sz="1600" b="0" dirty="0">
                <a:solidFill>
                  <a:schemeClr val="bg1"/>
                </a:solidFill>
                <a:latin typeface="Helvetica" panose="020B0604020202020204" pitchFamily="34" charset="0"/>
              </a:rPr>
              <a:t>by Jean </a:t>
            </a:r>
            <a:r>
              <a:rPr lang="en-US" sz="1600" b="0" dirty="0" err="1">
                <a:solidFill>
                  <a:schemeClr val="bg1"/>
                </a:solidFill>
                <a:latin typeface="Helvetica" panose="020B0604020202020204" pitchFamily="34" charset="0"/>
              </a:rPr>
              <a:t>Tinguely</a:t>
            </a:r>
            <a:endParaRPr lang="en-US" sz="400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57E42-EBA0-48E8-90FE-4D29CEC22D0F}"/>
              </a:ext>
            </a:extLst>
          </p:cNvPr>
          <p:cNvSpPr txBox="1"/>
          <p:nvPr/>
        </p:nvSpPr>
        <p:spPr>
          <a:xfrm>
            <a:off x="3249335" y="6303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https://www.youtube.com/watch?v=4-NrTsq6bsg</a:t>
            </a:r>
          </a:p>
        </p:txBody>
      </p:sp>
      <p:pic>
        <p:nvPicPr>
          <p:cNvPr id="15364" name="Picture 4" descr="Méta-matic n° 1 - Centre Pompidou">
            <a:extLst>
              <a:ext uri="{FF2B5EF4-FFF2-40B4-BE49-F238E27FC236}">
                <a16:creationId xmlns:a16="http://schemas.microsoft.com/office/drawing/2014/main" id="{54953C58-E822-49E9-9FBE-ABEC82008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38" y="830015"/>
            <a:ext cx="6424566" cy="509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38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74780" y="339882"/>
            <a:ext cx="6638341" cy="837024"/>
          </a:xfrm>
        </p:spPr>
        <p:txBody>
          <a:bodyPr vert="horz" wrap="square">
            <a:spAutoFit/>
          </a:bodyPr>
          <a:lstStyle/>
          <a:p>
            <a:pPr lvl="0"/>
            <a:r>
              <a:rPr lang="en-US" sz="4839" dirty="0">
                <a:solidFill>
                  <a:schemeClr val="bg1"/>
                </a:solidFill>
              </a:rPr>
              <a:t>Physical Computing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09B8D4-4A57-4B2C-AA14-6F5613167BCD}"/>
              </a:ext>
            </a:extLst>
          </p:cNvPr>
          <p:cNvSpPr txBox="1"/>
          <p:nvPr/>
        </p:nvSpPr>
        <p:spPr>
          <a:xfrm>
            <a:off x="888424" y="4793928"/>
            <a:ext cx="1322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</a:t>
            </a:r>
          </a:p>
        </p:txBody>
      </p:sp>
      <p:pic>
        <p:nvPicPr>
          <p:cNvPr id="1026" name="Picture 2" descr="Please don&amp;#39;t learn to code | TechCrunch">
            <a:extLst>
              <a:ext uri="{FF2B5EF4-FFF2-40B4-BE49-F238E27FC236}">
                <a16:creationId xmlns:a16="http://schemas.microsoft.com/office/drawing/2014/main" id="{413E57FC-B55E-4C75-A41A-F0ACF9483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5" y="1904220"/>
            <a:ext cx="3436600" cy="228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ectronics - Wikipedia">
            <a:extLst>
              <a:ext uri="{FF2B5EF4-FFF2-40B4-BE49-F238E27FC236}">
                <a16:creationId xmlns:a16="http://schemas.microsoft.com/office/drawing/2014/main" id="{7819E9A6-FB55-4180-BC87-ACF566028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297" y="1697434"/>
            <a:ext cx="3600628" cy="270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5211C1-1E66-48DE-A2B7-1394904FF0E8}"/>
              </a:ext>
            </a:extLst>
          </p:cNvPr>
          <p:cNvSpPr txBox="1"/>
          <p:nvPr/>
        </p:nvSpPr>
        <p:spPr>
          <a:xfrm>
            <a:off x="5035982" y="4805400"/>
            <a:ext cx="1552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Electronics</a:t>
            </a:r>
          </a:p>
        </p:txBody>
      </p:sp>
      <p:pic>
        <p:nvPicPr>
          <p:cNvPr id="1030" name="Picture 6" descr="Magnet Wall Wooden Gears - Kodo Kids">
            <a:extLst>
              <a:ext uri="{FF2B5EF4-FFF2-40B4-BE49-F238E27FC236}">
                <a16:creationId xmlns:a16="http://schemas.microsoft.com/office/drawing/2014/main" id="{E79AFA2D-1CA1-463F-A7AC-6DFADD2D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588" y="1610436"/>
            <a:ext cx="3489287" cy="287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236255-578A-488F-B318-F8D779CD0048}"/>
              </a:ext>
            </a:extLst>
          </p:cNvPr>
          <p:cNvSpPr txBox="1"/>
          <p:nvPr/>
        </p:nvSpPr>
        <p:spPr>
          <a:xfrm>
            <a:off x="9313153" y="4814098"/>
            <a:ext cx="1552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Mechanical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6A5FB7-99D0-4B0E-93CA-97324B34CE54}"/>
              </a:ext>
            </a:extLst>
          </p:cNvPr>
          <p:cNvSpPr txBox="1"/>
          <p:nvPr/>
        </p:nvSpPr>
        <p:spPr>
          <a:xfrm>
            <a:off x="3063791" y="4624651"/>
            <a:ext cx="5092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68752-47A4-4DA1-B900-9D21C1027377}"/>
              </a:ext>
            </a:extLst>
          </p:cNvPr>
          <p:cNvSpPr txBox="1"/>
          <p:nvPr/>
        </p:nvSpPr>
        <p:spPr>
          <a:xfrm>
            <a:off x="8035555" y="4675663"/>
            <a:ext cx="5092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699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1785019" y="1905771"/>
            <a:ext cx="89071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 4: Drawing Machines</a:t>
            </a:r>
          </a:p>
          <a:p>
            <a:pPr algn="ctr"/>
            <a:endParaRPr lang="en-US" sz="6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396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837024"/>
          </a:xfrm>
        </p:spPr>
        <p:txBody>
          <a:bodyPr vert="horz">
            <a:spAutoFit/>
          </a:bodyPr>
          <a:lstStyle/>
          <a:p>
            <a:pPr lvl="0"/>
            <a:r>
              <a:rPr lang="en-US" sz="4839" dirty="0">
                <a:solidFill>
                  <a:schemeClr val="bg1"/>
                </a:solidFill>
              </a:rPr>
              <a:t>Electronics</a:t>
            </a:r>
          </a:p>
        </p:txBody>
      </p:sp>
      <p:pic>
        <p:nvPicPr>
          <p:cNvPr id="16386" name="Picture 2" descr="Arduino Uno Rev3 — Arduino Official Store">
            <a:extLst>
              <a:ext uri="{FF2B5EF4-FFF2-40B4-BE49-F238E27FC236}">
                <a16:creationId xmlns:a16="http://schemas.microsoft.com/office/drawing/2014/main" id="{B428076C-C7E2-424C-91C9-2B9FF87B9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303" y="2195833"/>
            <a:ext cx="4457394" cy="33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7BCE1-F5E5-4D66-B14D-D9945A632360}"/>
              </a:ext>
            </a:extLst>
          </p:cNvPr>
          <p:cNvSpPr txBox="1"/>
          <p:nvPr/>
        </p:nvSpPr>
        <p:spPr>
          <a:xfrm>
            <a:off x="4612299" y="5883807"/>
            <a:ext cx="296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Arduino (Microcontroller)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3462C2-B5BF-4B7D-AEE6-E12A0671A161}"/>
              </a:ext>
            </a:extLst>
          </p:cNvPr>
          <p:cNvSpPr txBox="1"/>
          <p:nvPr/>
        </p:nvSpPr>
        <p:spPr>
          <a:xfrm>
            <a:off x="805096" y="3603400"/>
            <a:ext cx="296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09B8D4-4A57-4B2C-AA14-6F5613167BCD}"/>
              </a:ext>
            </a:extLst>
          </p:cNvPr>
          <p:cNvSpPr txBox="1"/>
          <p:nvPr/>
        </p:nvSpPr>
        <p:spPr>
          <a:xfrm>
            <a:off x="10487860" y="3603400"/>
            <a:ext cx="296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BD9564A-C7E7-401C-86BF-50F6519AB88C}"/>
              </a:ext>
            </a:extLst>
          </p:cNvPr>
          <p:cNvSpPr/>
          <p:nvPr/>
        </p:nvSpPr>
        <p:spPr>
          <a:xfrm>
            <a:off x="1971413" y="3417523"/>
            <a:ext cx="1342238" cy="900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6400D47-215C-4299-A6F2-29831228CE1F}"/>
              </a:ext>
            </a:extLst>
          </p:cNvPr>
          <p:cNvSpPr/>
          <p:nvPr/>
        </p:nvSpPr>
        <p:spPr>
          <a:xfrm>
            <a:off x="8878349" y="3332018"/>
            <a:ext cx="1342238" cy="900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7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Output and Input Device Images, Stock Photos &amp;amp; Vectors | Shutterstock">
            <a:extLst>
              <a:ext uri="{FF2B5EF4-FFF2-40B4-BE49-F238E27FC236}">
                <a16:creationId xmlns:a16="http://schemas.microsoft.com/office/drawing/2014/main" id="{039939D0-024D-4916-AD6B-8881A87A5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2095500"/>
            <a:ext cx="82581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1DF621-80E1-4EBA-B9FE-5B152B728F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175" y="369888"/>
            <a:ext cx="8875713" cy="836612"/>
          </a:xfrm>
        </p:spPr>
        <p:txBody>
          <a:bodyPr vert="horz">
            <a:spAutoFit/>
          </a:bodyPr>
          <a:lstStyle/>
          <a:p>
            <a:pPr lvl="0"/>
            <a:r>
              <a:rPr lang="en-US" sz="4839" dirty="0">
                <a:solidFill>
                  <a:schemeClr val="bg1"/>
                </a:solidFill>
              </a:rPr>
              <a:t>Electronics</a:t>
            </a:r>
          </a:p>
        </p:txBody>
      </p:sp>
    </p:spTree>
    <p:extLst>
      <p:ext uri="{BB962C8B-B14F-4D97-AF65-F5344CB8AC3E}">
        <p14:creationId xmlns:p14="http://schemas.microsoft.com/office/powerpoint/2010/main" val="156792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Arduino Uno Rev3 — Arduino Official Store">
            <a:extLst>
              <a:ext uri="{FF2B5EF4-FFF2-40B4-BE49-F238E27FC236}">
                <a16:creationId xmlns:a16="http://schemas.microsoft.com/office/drawing/2014/main" id="{B428076C-C7E2-424C-91C9-2B9FF87B9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303" y="2195833"/>
            <a:ext cx="4457394" cy="33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7BCE1-F5E5-4D66-B14D-D9945A632360}"/>
              </a:ext>
            </a:extLst>
          </p:cNvPr>
          <p:cNvSpPr txBox="1"/>
          <p:nvPr/>
        </p:nvSpPr>
        <p:spPr>
          <a:xfrm>
            <a:off x="4612299" y="5883807"/>
            <a:ext cx="296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Arduino (Microcontroller)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3462C2-B5BF-4B7D-AEE6-E12A0671A161}"/>
              </a:ext>
            </a:extLst>
          </p:cNvPr>
          <p:cNvSpPr txBox="1"/>
          <p:nvPr/>
        </p:nvSpPr>
        <p:spPr>
          <a:xfrm>
            <a:off x="805096" y="3603400"/>
            <a:ext cx="29674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(SENSORS)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09B8D4-4A57-4B2C-AA14-6F5613167BCD}"/>
              </a:ext>
            </a:extLst>
          </p:cNvPr>
          <p:cNvSpPr txBox="1"/>
          <p:nvPr/>
        </p:nvSpPr>
        <p:spPr>
          <a:xfrm>
            <a:off x="10359673" y="3603399"/>
            <a:ext cx="29674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(ACTUATORS)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BD9564A-C7E7-401C-86BF-50F6519AB88C}"/>
              </a:ext>
            </a:extLst>
          </p:cNvPr>
          <p:cNvSpPr/>
          <p:nvPr/>
        </p:nvSpPr>
        <p:spPr>
          <a:xfrm>
            <a:off x="1971413" y="3417523"/>
            <a:ext cx="1342238" cy="900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6400D47-215C-4299-A6F2-29831228CE1F}"/>
              </a:ext>
            </a:extLst>
          </p:cNvPr>
          <p:cNvSpPr/>
          <p:nvPr/>
        </p:nvSpPr>
        <p:spPr>
          <a:xfrm>
            <a:off x="8878349" y="3332018"/>
            <a:ext cx="1342238" cy="900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5743200-3FAA-4C01-9173-75CFD194E714}"/>
              </a:ext>
            </a:extLst>
          </p:cNvPr>
          <p:cNvSpPr txBox="1">
            <a:spLocks/>
          </p:cNvSpPr>
          <p:nvPr/>
        </p:nvSpPr>
        <p:spPr>
          <a:xfrm>
            <a:off x="1019675" y="369970"/>
            <a:ext cx="8874491" cy="837024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39">
                <a:solidFill>
                  <a:schemeClr val="bg1"/>
                </a:solidFill>
              </a:rPr>
              <a:t>Electronics</a:t>
            </a:r>
            <a:endParaRPr lang="en-US" sz="483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7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837024"/>
          </a:xfrm>
        </p:spPr>
        <p:txBody>
          <a:bodyPr vert="horz">
            <a:spAutoFit/>
          </a:bodyPr>
          <a:lstStyle/>
          <a:p>
            <a:pPr lvl="0"/>
            <a:r>
              <a:rPr lang="en-US" sz="4839" dirty="0">
                <a:solidFill>
                  <a:schemeClr val="bg1"/>
                </a:solidFill>
              </a:rPr>
              <a:t>Arduino</a:t>
            </a:r>
          </a:p>
        </p:txBody>
      </p:sp>
      <p:pic>
        <p:nvPicPr>
          <p:cNvPr id="16386" name="Picture 2" descr="Arduino Uno Rev3 — Arduino Official Store">
            <a:extLst>
              <a:ext uri="{FF2B5EF4-FFF2-40B4-BE49-F238E27FC236}">
                <a16:creationId xmlns:a16="http://schemas.microsoft.com/office/drawing/2014/main" id="{B428076C-C7E2-424C-91C9-2B9FF87B9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44" y="2402033"/>
            <a:ext cx="3302309" cy="247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3462C2-B5BF-4B7D-AEE6-E12A0671A161}"/>
              </a:ext>
            </a:extLst>
          </p:cNvPr>
          <p:cNvSpPr txBox="1"/>
          <p:nvPr/>
        </p:nvSpPr>
        <p:spPr>
          <a:xfrm>
            <a:off x="1372476" y="1725188"/>
            <a:ext cx="19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Hardware</a:t>
            </a:r>
          </a:p>
        </p:txBody>
      </p:sp>
      <p:pic>
        <p:nvPicPr>
          <p:cNvPr id="18434" name="Picture 2" descr="What's New with the Arduino Pro IDE - #TechGeek">
            <a:extLst>
              <a:ext uri="{FF2B5EF4-FFF2-40B4-BE49-F238E27FC236}">
                <a16:creationId xmlns:a16="http://schemas.microsoft.com/office/drawing/2014/main" id="{8C3A65CD-0196-44C2-888E-5FC49E2D8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789" y="2402033"/>
            <a:ext cx="4172241" cy="269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65DB2C-506B-424D-9D86-8941807C2DB3}"/>
              </a:ext>
            </a:extLst>
          </p:cNvPr>
          <p:cNvSpPr txBox="1"/>
          <p:nvPr/>
        </p:nvSpPr>
        <p:spPr>
          <a:xfrm>
            <a:off x="5456921" y="1715580"/>
            <a:ext cx="1448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97FE5C-D6A0-43B5-961D-84B8D47279D3}"/>
              </a:ext>
            </a:extLst>
          </p:cNvPr>
          <p:cNvSpPr txBox="1"/>
          <p:nvPr/>
        </p:nvSpPr>
        <p:spPr>
          <a:xfrm>
            <a:off x="9894166" y="1718659"/>
            <a:ext cx="19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Community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02493D-8AB6-4263-BBE0-795E6056A8F3}"/>
              </a:ext>
            </a:extLst>
          </p:cNvPr>
          <p:cNvSpPr txBox="1"/>
          <p:nvPr/>
        </p:nvSpPr>
        <p:spPr>
          <a:xfrm>
            <a:off x="9107679" y="3244334"/>
            <a:ext cx="2958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https://www.arduino.cc/</a:t>
            </a:r>
          </a:p>
        </p:txBody>
      </p:sp>
    </p:spTree>
    <p:extLst>
      <p:ext uri="{BB962C8B-B14F-4D97-AF65-F5344CB8AC3E}">
        <p14:creationId xmlns:p14="http://schemas.microsoft.com/office/powerpoint/2010/main" val="286605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837024"/>
          </a:xfrm>
        </p:spPr>
        <p:txBody>
          <a:bodyPr vert="horz">
            <a:spAutoFit/>
          </a:bodyPr>
          <a:lstStyle/>
          <a:p>
            <a:pPr lvl="0"/>
            <a:r>
              <a:rPr lang="en-US" sz="4839" dirty="0">
                <a:solidFill>
                  <a:schemeClr val="bg1"/>
                </a:solidFill>
              </a:rPr>
              <a:t>Servos (Actuator)</a:t>
            </a:r>
          </a:p>
        </p:txBody>
      </p:sp>
      <p:pic>
        <p:nvPicPr>
          <p:cNvPr id="17410" name="Picture 2" descr="Pololu - Power HD High-Torque Servo 1501MG">
            <a:extLst>
              <a:ext uri="{FF2B5EF4-FFF2-40B4-BE49-F238E27FC236}">
                <a16:creationId xmlns:a16="http://schemas.microsoft.com/office/drawing/2014/main" id="{03C22DB0-8355-46E3-8BE4-EF31A8261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128" y="2310592"/>
            <a:ext cx="3254600" cy="32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3C6218-255C-4A1C-A8D2-A2A7BC11DF24}"/>
              </a:ext>
            </a:extLst>
          </p:cNvPr>
          <p:cNvSpPr txBox="1"/>
          <p:nvPr/>
        </p:nvSpPr>
        <p:spPr>
          <a:xfrm>
            <a:off x="5751529" y="3400889"/>
            <a:ext cx="361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Servo: 180 or 360 type</a:t>
            </a:r>
          </a:p>
        </p:txBody>
      </p:sp>
    </p:spTree>
    <p:extLst>
      <p:ext uri="{BB962C8B-B14F-4D97-AF65-F5344CB8AC3E}">
        <p14:creationId xmlns:p14="http://schemas.microsoft.com/office/powerpoint/2010/main" val="10668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707886"/>
          </a:xfrm>
        </p:spPr>
        <p:txBody>
          <a:bodyPr vert="horz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Cost of Electronic components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C6218-255C-4A1C-A8D2-A2A7BC11DF24}"/>
              </a:ext>
            </a:extLst>
          </p:cNvPr>
          <p:cNvSpPr txBox="1"/>
          <p:nvPr/>
        </p:nvSpPr>
        <p:spPr>
          <a:xfrm>
            <a:off x="1019675" y="1556808"/>
            <a:ext cx="76037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Arduino - $15.00</a:t>
            </a:r>
          </a:p>
          <a:p>
            <a:r>
              <a:rPr lang="en-US" dirty="0">
                <a:solidFill>
                  <a:schemeClr val="bg1"/>
                </a:solidFill>
              </a:rPr>
              <a:t>180 Servo - $5.00</a:t>
            </a:r>
          </a:p>
          <a:p>
            <a:r>
              <a:rPr lang="en-US" dirty="0">
                <a:solidFill>
                  <a:schemeClr val="bg1"/>
                </a:solidFill>
              </a:rPr>
              <a:t>360 Servo - $7.50</a:t>
            </a:r>
          </a:p>
        </p:txBody>
      </p:sp>
    </p:spTree>
    <p:extLst>
      <p:ext uri="{BB962C8B-B14F-4D97-AF65-F5344CB8AC3E}">
        <p14:creationId xmlns:p14="http://schemas.microsoft.com/office/powerpoint/2010/main" val="190104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2528" y="81637"/>
            <a:ext cx="8874491" cy="707886"/>
          </a:xfrm>
        </p:spPr>
        <p:txBody>
          <a:bodyPr vert="horz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Mechanical Construction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C6218-255C-4A1C-A8D2-A2A7BC11DF24}"/>
              </a:ext>
            </a:extLst>
          </p:cNvPr>
          <p:cNvSpPr txBox="1"/>
          <p:nvPr/>
        </p:nvSpPr>
        <p:spPr>
          <a:xfrm>
            <a:off x="1042586" y="3013461"/>
            <a:ext cx="1052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4731F7-3545-4F1C-8D90-E996ED082255}"/>
              </a:ext>
            </a:extLst>
          </p:cNvPr>
          <p:cNvSpPr txBox="1"/>
          <p:nvPr/>
        </p:nvSpPr>
        <p:spPr>
          <a:xfrm>
            <a:off x="6429019" y="64070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Variable cost for physical parts and construction</a:t>
            </a:r>
          </a:p>
        </p:txBody>
      </p:sp>
      <p:pic>
        <p:nvPicPr>
          <p:cNvPr id="2050" name="Picture 2" descr="Metal Robot Arm Gripper Mechanical Claw/Clamp With High Torque Servo RC  Robotic Part Ecucational DIY For Arduino|Model Accessories| - AliExpress">
            <a:extLst>
              <a:ext uri="{FF2B5EF4-FFF2-40B4-BE49-F238E27FC236}">
                <a16:creationId xmlns:a16="http://schemas.microsoft.com/office/drawing/2014/main" id="{253D69C0-D1C9-4FC6-A181-4510E9A0E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37" y="1077857"/>
            <a:ext cx="2407233" cy="189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BD1DA7-8B39-4AAE-BEB0-B5F6183FDF75}"/>
              </a:ext>
            </a:extLst>
          </p:cNvPr>
          <p:cNvSpPr txBox="1"/>
          <p:nvPr/>
        </p:nvSpPr>
        <p:spPr>
          <a:xfrm>
            <a:off x="3764487" y="3013461"/>
            <a:ext cx="1052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Wood</a:t>
            </a:r>
          </a:p>
        </p:txBody>
      </p:sp>
      <p:pic>
        <p:nvPicPr>
          <p:cNvPr id="2052" name="Picture 4" descr="Wooden Gear Clock Plans from Hawaii by Clayton Boyer | Wooden gear clock,  Wooden clock plans, Wooden gears">
            <a:extLst>
              <a:ext uri="{FF2B5EF4-FFF2-40B4-BE49-F238E27FC236}">
                <a16:creationId xmlns:a16="http://schemas.microsoft.com/office/drawing/2014/main" id="{16C801D5-FCFA-4568-80F3-2319587E3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059" y="1077856"/>
            <a:ext cx="1963307" cy="185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asercut examples | Be a Maker at PCC">
            <a:extLst>
              <a:ext uri="{FF2B5EF4-FFF2-40B4-BE49-F238E27FC236}">
                <a16:creationId xmlns:a16="http://schemas.microsoft.com/office/drawing/2014/main" id="{D1398C14-F3D0-475B-943E-E8B4D8DC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455" y="1077856"/>
            <a:ext cx="2603989" cy="185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310BDB-9B83-4F7B-844F-C1DD1D505083}"/>
              </a:ext>
            </a:extLst>
          </p:cNvPr>
          <p:cNvSpPr txBox="1"/>
          <p:nvPr/>
        </p:nvSpPr>
        <p:spPr>
          <a:xfrm>
            <a:off x="9361954" y="2997579"/>
            <a:ext cx="1639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Cardboard</a:t>
            </a:r>
          </a:p>
        </p:txBody>
      </p:sp>
      <p:pic>
        <p:nvPicPr>
          <p:cNvPr id="2056" name="Picture 8" descr="how to make three different crusher machine with cardboard /GEAR SHIFT  /machine e with cardboard - YouTube">
            <a:extLst>
              <a:ext uri="{FF2B5EF4-FFF2-40B4-BE49-F238E27FC236}">
                <a16:creationId xmlns:a16="http://schemas.microsoft.com/office/drawing/2014/main" id="{F1DCB1D5-9CF4-4E21-8EA9-2FFD280E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533" y="1184189"/>
            <a:ext cx="3115136" cy="175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6A150D-2225-4E42-B433-875124DE0420}"/>
              </a:ext>
            </a:extLst>
          </p:cNvPr>
          <p:cNvSpPr txBox="1"/>
          <p:nvPr/>
        </p:nvSpPr>
        <p:spPr>
          <a:xfrm>
            <a:off x="6486388" y="3013461"/>
            <a:ext cx="1052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Acrylic</a:t>
            </a:r>
          </a:p>
        </p:txBody>
      </p:sp>
      <p:pic>
        <p:nvPicPr>
          <p:cNvPr id="2058" name="Picture 10" descr="Life at the Lab: Soft Robots - YouTube">
            <a:extLst>
              <a:ext uri="{FF2B5EF4-FFF2-40B4-BE49-F238E27FC236}">
                <a16:creationId xmlns:a16="http://schemas.microsoft.com/office/drawing/2014/main" id="{4D05B0A1-BDA0-4D87-B4BB-883F6C825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1" y="3950685"/>
            <a:ext cx="3076028" cy="173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F26B5E-7E44-45A7-8382-5FA8139B80FD}"/>
              </a:ext>
            </a:extLst>
          </p:cNvPr>
          <p:cNvSpPr txBox="1"/>
          <p:nvPr/>
        </p:nvSpPr>
        <p:spPr>
          <a:xfrm>
            <a:off x="717469" y="5813827"/>
            <a:ext cx="2094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 Materials</a:t>
            </a:r>
          </a:p>
        </p:txBody>
      </p:sp>
      <p:pic>
        <p:nvPicPr>
          <p:cNvPr id="2060" name="Picture 12" descr="How to Work With Conductive Fabric : 19 Steps (with Pictures) -  Instructables">
            <a:extLst>
              <a:ext uri="{FF2B5EF4-FFF2-40B4-BE49-F238E27FC236}">
                <a16:creationId xmlns:a16="http://schemas.microsoft.com/office/drawing/2014/main" id="{584CD7E5-749B-4C9E-93FE-04F727FC0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293" y="3950685"/>
            <a:ext cx="2603989" cy="173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91F0D3-F61C-442A-9175-DEB4621E0069}"/>
              </a:ext>
            </a:extLst>
          </p:cNvPr>
          <p:cNvSpPr txBox="1"/>
          <p:nvPr/>
        </p:nvSpPr>
        <p:spPr>
          <a:xfrm>
            <a:off x="4290690" y="5886309"/>
            <a:ext cx="2094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Fabrics</a:t>
            </a:r>
          </a:p>
        </p:txBody>
      </p:sp>
    </p:spTree>
    <p:extLst>
      <p:ext uri="{BB962C8B-B14F-4D97-AF65-F5344CB8AC3E}">
        <p14:creationId xmlns:p14="http://schemas.microsoft.com/office/powerpoint/2010/main" val="211350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707886"/>
          </a:xfrm>
        </p:spPr>
        <p:txBody>
          <a:bodyPr vert="horz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Homework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C6218-255C-4A1C-A8D2-A2A7BC11DF24}"/>
              </a:ext>
            </a:extLst>
          </p:cNvPr>
          <p:cNvSpPr txBox="1"/>
          <p:nvPr/>
        </p:nvSpPr>
        <p:spPr>
          <a:xfrm>
            <a:off x="1271808" y="1766533"/>
            <a:ext cx="76037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Review: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hlinkClick r:id="rId3"/>
              </a:rPr>
              <a:t>https://drawingmachines.org/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hlinkClick r:id="rId4"/>
              </a:rPr>
              <a:t>http://www.papermech.net/learn/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Idea(s) Sketch: Come to class with sketches of ideas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28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1785019" y="1905771"/>
            <a:ext cx="89071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Challenging the act/concept of drawing</a:t>
            </a:r>
          </a:p>
          <a:p>
            <a:pPr algn="ctr"/>
            <a:endParaRPr lang="en-US" sz="6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21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707886"/>
          </a:xfrm>
        </p:spPr>
        <p:txBody>
          <a:bodyPr vert="horz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Picasso Light Paintings (1950s)</a:t>
            </a:r>
          </a:p>
        </p:txBody>
      </p:sp>
      <p:pic>
        <p:nvPicPr>
          <p:cNvPr id="1028" name="Picture 4" descr="Ahead of His Time: Pablo Picasso Light Painting | Fstoppers">
            <a:extLst>
              <a:ext uri="{FF2B5EF4-FFF2-40B4-BE49-F238E27FC236}">
                <a16:creationId xmlns:a16="http://schemas.microsoft.com/office/drawing/2014/main" id="{27AB23F6-6762-424B-A118-0869B843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10" y="1683095"/>
            <a:ext cx="7463126" cy="421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22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707886"/>
          </a:xfrm>
        </p:spPr>
        <p:txBody>
          <a:bodyPr vert="horz">
            <a:spAutoFit/>
          </a:bodyPr>
          <a:lstStyle/>
          <a:p>
            <a:pPr lvl="0"/>
            <a:r>
              <a:rPr lang="en-US" dirty="0" err="1">
                <a:solidFill>
                  <a:schemeClr val="bg1"/>
                </a:solidFill>
              </a:rPr>
              <a:t>Suda</a:t>
            </a:r>
            <a:r>
              <a:rPr lang="en-US" dirty="0">
                <a:solidFill>
                  <a:schemeClr val="bg1"/>
                </a:solidFill>
              </a:rPr>
              <a:t> the Painting Elephant</a:t>
            </a:r>
          </a:p>
        </p:txBody>
      </p:sp>
      <p:pic>
        <p:nvPicPr>
          <p:cNvPr id="2050" name="Picture 2" descr="Elefante pintando quadros? Efarsas responde #4!">
            <a:extLst>
              <a:ext uri="{FF2B5EF4-FFF2-40B4-BE49-F238E27FC236}">
                <a16:creationId xmlns:a16="http://schemas.microsoft.com/office/drawing/2014/main" id="{97FE1090-5B6E-4C5D-B76C-53AB6425A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093" y="1684439"/>
            <a:ext cx="59055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2811B3-2A10-4A2C-8001-FB6FE9E5DE2C}"/>
              </a:ext>
            </a:extLst>
          </p:cNvPr>
          <p:cNvSpPr txBox="1"/>
          <p:nvPr/>
        </p:nvSpPr>
        <p:spPr>
          <a:xfrm>
            <a:off x="2862947" y="61186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https://www.youtube.com/watch?v=foahTqz7On4</a:t>
            </a:r>
          </a:p>
        </p:txBody>
      </p:sp>
    </p:spTree>
    <p:extLst>
      <p:ext uri="{BB962C8B-B14F-4D97-AF65-F5344CB8AC3E}">
        <p14:creationId xmlns:p14="http://schemas.microsoft.com/office/powerpoint/2010/main" val="345076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707886"/>
          </a:xfrm>
        </p:spPr>
        <p:txBody>
          <a:bodyPr vert="horz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AARON by Harold Cohen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811B3-2A10-4A2C-8001-FB6FE9E5DE2C}"/>
              </a:ext>
            </a:extLst>
          </p:cNvPr>
          <p:cNvSpPr txBox="1"/>
          <p:nvPr/>
        </p:nvSpPr>
        <p:spPr>
          <a:xfrm>
            <a:off x="2862947" y="61186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https://www.youtube.com/watch?v=foahTqz7On4</a:t>
            </a:r>
          </a:p>
        </p:txBody>
      </p:sp>
      <p:pic>
        <p:nvPicPr>
          <p:cNvPr id="3074" name="Picture 2" descr="Harold Cohen, a Pioneer of Computer-Generated Art, Dies at 87 - The New  York Times">
            <a:extLst>
              <a:ext uri="{FF2B5EF4-FFF2-40B4-BE49-F238E27FC236}">
                <a16:creationId xmlns:a16="http://schemas.microsoft.com/office/drawing/2014/main" id="{AB7E2095-6DE2-4DCB-9635-987A3F8D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856" y="1429240"/>
            <a:ext cx="7654305" cy="502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92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646331"/>
          </a:xfrm>
        </p:spPr>
        <p:txBody>
          <a:bodyPr vert="horz">
            <a:spAutoFit/>
          </a:bodyPr>
          <a:lstStyle/>
          <a:p>
            <a:pPr lvl="0"/>
            <a:r>
              <a:rPr lang="en-US" sz="36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L.A.S.E.R. Tag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 by Graffiti Research Lab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098" name="Picture 2" descr="Graffiti Research Lab LASER Tag | Laser tag, Graffiti, New media art">
            <a:extLst>
              <a:ext uri="{FF2B5EF4-FFF2-40B4-BE49-F238E27FC236}">
                <a16:creationId xmlns:a16="http://schemas.microsoft.com/office/drawing/2014/main" id="{A5F40627-7D68-4C6C-8210-81ED8ABB4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389" y="132997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4725D-7896-463B-8295-0E05500DC44C}"/>
              </a:ext>
            </a:extLst>
          </p:cNvPr>
          <p:cNvSpPr txBox="1"/>
          <p:nvPr/>
        </p:nvSpPr>
        <p:spPr>
          <a:xfrm>
            <a:off x="2880220" y="61186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https://www.youtube.com/watch?v=DKbtTPYZEig</a:t>
            </a:r>
          </a:p>
        </p:txBody>
      </p:sp>
    </p:spTree>
    <p:extLst>
      <p:ext uri="{BB962C8B-B14F-4D97-AF65-F5344CB8AC3E}">
        <p14:creationId xmlns:p14="http://schemas.microsoft.com/office/powerpoint/2010/main" val="181520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646331"/>
          </a:xfrm>
        </p:spPr>
        <p:txBody>
          <a:bodyPr vert="horz">
            <a:spAutoFit/>
          </a:bodyPr>
          <a:lstStyle/>
          <a:p>
            <a:pPr lvl="0"/>
            <a:r>
              <a:rPr lang="en-US" sz="3600" b="1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EyeWritter</a:t>
            </a:r>
            <a:r>
              <a:rPr lang="en-US" sz="36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by Graffiti Research Lab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4725D-7896-463B-8295-0E05500DC44C}"/>
              </a:ext>
            </a:extLst>
          </p:cNvPr>
          <p:cNvSpPr txBox="1"/>
          <p:nvPr/>
        </p:nvSpPr>
        <p:spPr>
          <a:xfrm>
            <a:off x="2880220" y="61186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https://www.youtube.com/watch?v=84H-xLrLvvk</a:t>
            </a:r>
          </a:p>
        </p:txBody>
      </p:sp>
      <p:pic>
        <p:nvPicPr>
          <p:cNvPr id="5126" name="Picture 6" descr="EyeWriter">
            <a:extLst>
              <a:ext uri="{FF2B5EF4-FFF2-40B4-BE49-F238E27FC236}">
                <a16:creationId xmlns:a16="http://schemas.microsoft.com/office/drawing/2014/main" id="{13508495-41DF-4645-8BBD-D3A1B55F0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1424031"/>
            <a:ext cx="8179715" cy="306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eyewriter">
            <a:extLst>
              <a:ext uri="{FF2B5EF4-FFF2-40B4-BE49-F238E27FC236}">
                <a16:creationId xmlns:a16="http://schemas.microsoft.com/office/drawing/2014/main" id="{FFFF1E78-355F-4DB3-985B-FE34601B6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04" y="1898011"/>
            <a:ext cx="4607514" cy="345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41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CFC3-5F53-4654-8D9A-7E74AFC17F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19675" y="369970"/>
            <a:ext cx="8874491" cy="400110"/>
          </a:xfrm>
        </p:spPr>
        <p:txBody>
          <a:bodyPr vert="horz">
            <a:spAutoFit/>
          </a:bodyPr>
          <a:lstStyle/>
          <a:p>
            <a:pPr lvl="0"/>
            <a:r>
              <a:rPr lang="en-US" sz="20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IQ Font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 (2010) by Zachary Lieberman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4725D-7896-463B-8295-0E05500DC44C}"/>
              </a:ext>
            </a:extLst>
          </p:cNvPr>
          <p:cNvSpPr txBox="1"/>
          <p:nvPr/>
        </p:nvSpPr>
        <p:spPr>
          <a:xfrm>
            <a:off x="2880220" y="61186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https://vimeo.com/5233789</a:t>
            </a:r>
          </a:p>
        </p:txBody>
      </p:sp>
      <p:pic>
        <p:nvPicPr>
          <p:cNvPr id="6146" name="Picture 2" descr="IQ Font Typography on Wheels | SpillSpace.com | | SpillSpace.com | Art">
            <a:extLst>
              <a:ext uri="{FF2B5EF4-FFF2-40B4-BE49-F238E27FC236}">
                <a16:creationId xmlns:a16="http://schemas.microsoft.com/office/drawing/2014/main" id="{9D7E2809-A396-49C3-A38F-FF7A32F8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472" y="1194645"/>
            <a:ext cx="7944374" cy="446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92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</p:sld>
</file>

<file path=ppt/theme/theme1.xml><?xml version="1.0" encoding="utf-8"?>
<a:theme xmlns:a="http://schemas.openxmlformats.org/drawingml/2006/main" name="PunchcardVTI">
  <a:themeElements>
    <a:clrScheme name="AnalogousFromRegularSeedLeftStep">
      <a:dk1>
        <a:srgbClr val="000000"/>
      </a:dk1>
      <a:lt1>
        <a:srgbClr val="FFFFFF"/>
      </a:lt1>
      <a:dk2>
        <a:srgbClr val="311C22"/>
      </a:dk2>
      <a:lt2>
        <a:srgbClr val="F0F0F3"/>
      </a:lt2>
      <a:accent1>
        <a:srgbClr val="A0A641"/>
      </a:accent1>
      <a:accent2>
        <a:srgbClr val="B1873B"/>
      </a:accent2>
      <a:accent3>
        <a:srgbClr val="C3684D"/>
      </a:accent3>
      <a:accent4>
        <a:srgbClr val="B13B51"/>
      </a:accent4>
      <a:accent5>
        <a:srgbClr val="C34D94"/>
      </a:accent5>
      <a:accent6>
        <a:srgbClr val="AF3BB1"/>
      </a:accent6>
      <a:hlink>
        <a:srgbClr val="665FC9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958A5556AA64499116E1793A53468A" ma:contentTypeVersion="7" ma:contentTypeDescription="Create a new document." ma:contentTypeScope="" ma:versionID="bf3d4e6668e1c41632fb8d2af3a79adb">
  <xsd:schema xmlns:xsd="http://www.w3.org/2001/XMLSchema" xmlns:xs="http://www.w3.org/2001/XMLSchema" xmlns:p="http://schemas.microsoft.com/office/2006/metadata/properties" xmlns:ns3="27f5b930-c5a1-440e-b577-567b15b72b75" xmlns:ns4="cd174ddd-0451-4af8-ad43-5fbbe8b32ab0" targetNamespace="http://schemas.microsoft.com/office/2006/metadata/properties" ma:root="true" ma:fieldsID="c3468af79fddbdadfa5914a73d12b22c" ns3:_="" ns4:_="">
    <xsd:import namespace="27f5b930-c5a1-440e-b577-567b15b72b75"/>
    <xsd:import namespace="cd174ddd-0451-4af8-ad43-5fbbe8b32ab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f5b930-c5a1-440e-b577-567b15b72b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174ddd-0451-4af8-ad43-5fbbe8b32ab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0011791-DDFA-47A0-AD1F-41FE8474C0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177A05-C433-4667-B307-2FE55F767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f5b930-c5a1-440e-b577-567b15b72b75"/>
    <ds:schemaRef ds:uri="cd174ddd-0451-4af8-ad43-5fbbe8b32a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7166A1-332D-4088-BCD3-CEBE89D2B1FE}">
  <ds:schemaRefs>
    <ds:schemaRef ds:uri="http://purl.org/dc/elements/1.1/"/>
    <ds:schemaRef ds:uri="http://www.w3.org/XML/1998/namespace"/>
    <ds:schemaRef ds:uri="27f5b930-c5a1-440e-b577-567b15b72b75"/>
    <ds:schemaRef ds:uri="http://schemas.microsoft.com/office/infopath/2007/PartnerControls"/>
    <ds:schemaRef ds:uri="cd174ddd-0451-4af8-ad43-5fbbe8b32ab0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2243</TotalTime>
  <Words>409</Words>
  <Application>Microsoft Office PowerPoint</Application>
  <PresentationFormat>Widescreen</PresentationFormat>
  <Paragraphs>104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Consolas</vt:lpstr>
      <vt:lpstr>Helvetica</vt:lpstr>
      <vt:lpstr>Neue Haas Grotesk Text Pro</vt:lpstr>
      <vt:lpstr>Roboto</vt:lpstr>
      <vt:lpstr>PunchcardVTI</vt:lpstr>
      <vt:lpstr>PowerPoint Presentation</vt:lpstr>
      <vt:lpstr>PowerPoint Presentation</vt:lpstr>
      <vt:lpstr>PowerPoint Presentation</vt:lpstr>
      <vt:lpstr>Picasso Light Paintings (1950s)</vt:lpstr>
      <vt:lpstr>Suda the Painting Elephant</vt:lpstr>
      <vt:lpstr>AARON by Harold Cohen</vt:lpstr>
      <vt:lpstr>L.A.S.E.R. Tag by Graffiti Research Lab</vt:lpstr>
      <vt:lpstr>EyeWritter by Graffiti Research Lab</vt:lpstr>
      <vt:lpstr>IQ Font (2010) by Zachary Lieberman</vt:lpstr>
      <vt:lpstr>Lightning Series, by Cassandra C. Jones (2011):</vt:lpstr>
      <vt:lpstr>Drawdio (Jay Silver, 2008)</vt:lpstr>
      <vt:lpstr>Drawing Operations by Sougwen Chung </vt:lpstr>
      <vt:lpstr>Senseless Drawing Bot (2012) by So Kanno &amp; Takahiro Yamaguchi</vt:lpstr>
      <vt:lpstr>GPS Drawings</vt:lpstr>
      <vt:lpstr>Graffiti Rainbow Bike (2012) by CROMATICS</vt:lpstr>
      <vt:lpstr>Drone Drawing on Kendall Jenner (2015) by KATSU</vt:lpstr>
      <vt:lpstr>Tree Drawings by Tim Knowles</vt:lpstr>
      <vt:lpstr>Metamatics by Jean Tinguely</vt:lpstr>
      <vt:lpstr>Physical Computing</vt:lpstr>
      <vt:lpstr>Electronics</vt:lpstr>
      <vt:lpstr>Electronics</vt:lpstr>
      <vt:lpstr>PowerPoint Presentation</vt:lpstr>
      <vt:lpstr>Arduino</vt:lpstr>
      <vt:lpstr>Servos (Actuator)</vt:lpstr>
      <vt:lpstr>Cost of Electronic components</vt:lpstr>
      <vt:lpstr>Mechanical Construction</vt:lpstr>
      <vt:lpstr>Homework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Narula, Abhishek</dc:creator>
  <cp:lastModifiedBy>Narula, Abhishek</cp:lastModifiedBy>
  <cp:revision>56</cp:revision>
  <dcterms:created xsi:type="dcterms:W3CDTF">2021-08-31T18:51:08Z</dcterms:created>
  <dcterms:modified xsi:type="dcterms:W3CDTF">2021-11-10T16:08:00Z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0x0101000D958A5556AA64499116E1793A53468A</vt:lpwstr>
  </property>
</Properties>
</file>